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372" r:id="rId2"/>
    <p:sldId id="393" r:id="rId3"/>
    <p:sldId id="397" r:id="rId4"/>
    <p:sldId id="341" r:id="rId5"/>
    <p:sldId id="340" r:id="rId6"/>
    <p:sldId id="394" r:id="rId7"/>
    <p:sldId id="347" r:id="rId8"/>
    <p:sldId id="398" r:id="rId9"/>
    <p:sldId id="399" r:id="rId10"/>
    <p:sldId id="352" r:id="rId11"/>
    <p:sldId id="385" r:id="rId12"/>
    <p:sldId id="400" r:id="rId13"/>
    <p:sldId id="402" r:id="rId14"/>
    <p:sldId id="354" r:id="rId15"/>
    <p:sldId id="403" r:id="rId16"/>
    <p:sldId id="386" r:id="rId17"/>
    <p:sldId id="308" r:id="rId18"/>
    <p:sldId id="387" r:id="rId19"/>
    <p:sldId id="327" r:id="rId20"/>
    <p:sldId id="329" r:id="rId21"/>
    <p:sldId id="359" r:id="rId22"/>
    <p:sldId id="360" r:id="rId23"/>
    <p:sldId id="363" r:id="rId24"/>
    <p:sldId id="366" r:id="rId25"/>
    <p:sldId id="367" r:id="rId26"/>
    <p:sldId id="368" r:id="rId27"/>
    <p:sldId id="369" r:id="rId28"/>
    <p:sldId id="358" r:id="rId29"/>
    <p:sldId id="364" r:id="rId30"/>
    <p:sldId id="362" r:id="rId31"/>
    <p:sldId id="361" r:id="rId32"/>
    <p:sldId id="356" r:id="rId33"/>
    <p:sldId id="357" r:id="rId34"/>
    <p:sldId id="395" r:id="rId35"/>
    <p:sldId id="396" r:id="rId36"/>
    <p:sldId id="371" r:id="rId37"/>
    <p:sldId id="389" r:id="rId38"/>
    <p:sldId id="381" r:id="rId39"/>
    <p:sldId id="391" r:id="rId40"/>
    <p:sldId id="390" r:id="rId41"/>
  </p:sldIdLst>
  <p:sldSz cx="9144000" cy="6858000" type="screen4x3"/>
  <p:notesSz cx="6670675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DDF"/>
    <a:srgbClr val="A5391B"/>
    <a:srgbClr val="A35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9A0AE-5B1F-4978-998A-6BE8362CAE7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9462E05-6AA3-4873-87AE-00B463CBB96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  <a:latin typeface="Arial Black" panose="020B0A04020102020204" pitchFamily="34" charset="0"/>
            </a:rPr>
            <a:t>109 532 328</a:t>
          </a:r>
          <a:endParaRPr lang="ru-RU" sz="4000" b="1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A6965968-9560-4455-ABDD-140410ED8E37}" type="parTrans" cxnId="{DC49D3B9-8E91-4226-9F76-4949D11B8C61}">
      <dgm:prSet/>
      <dgm:spPr/>
      <dgm:t>
        <a:bodyPr/>
        <a:lstStyle/>
        <a:p>
          <a:endParaRPr lang="ru-RU"/>
        </a:p>
      </dgm:t>
    </dgm:pt>
    <dgm:pt modelId="{166F4AF3-2E76-4571-80B2-6B3B0E431F32}" type="sibTrans" cxnId="{DC49D3B9-8E91-4226-9F76-4949D11B8C61}">
      <dgm:prSet/>
      <dgm:spPr/>
      <dgm:t>
        <a:bodyPr/>
        <a:lstStyle/>
        <a:p>
          <a:endParaRPr lang="ru-RU"/>
        </a:p>
      </dgm:t>
    </dgm:pt>
    <dgm:pt modelId="{89902D31-5F30-452B-B109-EC3B33C3D8A3}" type="pres">
      <dgm:prSet presAssocID="{1DE9A0AE-5B1F-4978-998A-6BE8362CAE73}" presName="compositeShape" presStyleCnt="0">
        <dgm:presLayoutVars>
          <dgm:dir/>
          <dgm:resizeHandles/>
        </dgm:presLayoutVars>
      </dgm:prSet>
      <dgm:spPr/>
    </dgm:pt>
    <dgm:pt modelId="{41BDF54E-E3AD-4CD6-9AA3-41E4302DBB68}" type="pres">
      <dgm:prSet presAssocID="{1DE9A0AE-5B1F-4978-998A-6BE8362CAE73}" presName="pyramid" presStyleLbl="node1" presStyleIdx="0" presStyleCnt="1" custLinFactNeighborX="8765" custLinFactNeighborY="2608"/>
      <dgm:spPr/>
    </dgm:pt>
    <dgm:pt modelId="{06AF9439-2313-4004-BABD-79C7AD9AADA7}" type="pres">
      <dgm:prSet presAssocID="{1DE9A0AE-5B1F-4978-998A-6BE8362CAE73}" presName="theList" presStyleCnt="0"/>
      <dgm:spPr/>
    </dgm:pt>
    <dgm:pt modelId="{64C38E0F-FE0D-4641-A131-082A4D1C7867}" type="pres">
      <dgm:prSet presAssocID="{09462E05-6AA3-4873-87AE-00B463CBB966}" presName="aNode" presStyleLbl="fgAcc1" presStyleIdx="0" presStyleCnt="1" custScaleX="259269" custScaleY="206508" custLinFactNeighborX="18310" custLinFactNeighborY="-80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8A7A-8CC9-4425-BAAB-0D8F2E3A1AE3}" type="pres">
      <dgm:prSet presAssocID="{09462E05-6AA3-4873-87AE-00B463CBB966}" presName="aSpace" presStyleCnt="0"/>
      <dgm:spPr/>
    </dgm:pt>
  </dgm:ptLst>
  <dgm:cxnLst>
    <dgm:cxn modelId="{4DB42DBD-D116-4F94-A625-E04C64615AB3}" type="presOf" srcId="{09462E05-6AA3-4873-87AE-00B463CBB966}" destId="{64C38E0F-FE0D-4641-A131-082A4D1C7867}" srcOrd="0" destOrd="0" presId="urn:microsoft.com/office/officeart/2005/8/layout/pyramid2"/>
    <dgm:cxn modelId="{C6152331-B4B1-42BF-A74E-E39466AFF24E}" type="presOf" srcId="{1DE9A0AE-5B1F-4978-998A-6BE8362CAE73}" destId="{89902D31-5F30-452B-B109-EC3B33C3D8A3}" srcOrd="0" destOrd="0" presId="urn:microsoft.com/office/officeart/2005/8/layout/pyramid2"/>
    <dgm:cxn modelId="{DC49D3B9-8E91-4226-9F76-4949D11B8C61}" srcId="{1DE9A0AE-5B1F-4978-998A-6BE8362CAE73}" destId="{09462E05-6AA3-4873-87AE-00B463CBB966}" srcOrd="0" destOrd="0" parTransId="{A6965968-9560-4455-ABDD-140410ED8E37}" sibTransId="{166F4AF3-2E76-4571-80B2-6B3B0E431F32}"/>
    <dgm:cxn modelId="{1511E0D9-8E2F-4637-88E3-B93F8BF8A77E}" type="presParOf" srcId="{89902D31-5F30-452B-B109-EC3B33C3D8A3}" destId="{41BDF54E-E3AD-4CD6-9AA3-41E4302DBB68}" srcOrd="0" destOrd="0" presId="urn:microsoft.com/office/officeart/2005/8/layout/pyramid2"/>
    <dgm:cxn modelId="{671CF92C-F4D7-4218-ADC6-2AFC435934E2}" type="presParOf" srcId="{89902D31-5F30-452B-B109-EC3B33C3D8A3}" destId="{06AF9439-2313-4004-BABD-79C7AD9AADA7}" srcOrd="1" destOrd="0" presId="urn:microsoft.com/office/officeart/2005/8/layout/pyramid2"/>
    <dgm:cxn modelId="{65EE86C2-A6E9-4CC2-9373-24E5CDF33C79}" type="presParOf" srcId="{06AF9439-2313-4004-BABD-79C7AD9AADA7}" destId="{64C38E0F-FE0D-4641-A131-082A4D1C7867}" srcOrd="0" destOrd="0" presId="urn:microsoft.com/office/officeart/2005/8/layout/pyramid2"/>
    <dgm:cxn modelId="{D2E75692-24DE-458A-AD31-03B23FC60A0B}" type="presParOf" srcId="{06AF9439-2313-4004-BABD-79C7AD9AADA7}" destId="{A47D8A7A-8CC9-4425-BAAB-0D8F2E3A1AE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70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9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9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53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6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7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9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7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5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B87258-DF34-4B9C-AA9A-3BEEF4FCAEE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952E11-BC29-4A11-9ACE-4E7E827C4F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7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71287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Молодёжь молодёжи о выборах</a:t>
            </a:r>
            <a:endParaRPr lang="ru-RU" sz="19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05064"/>
            <a:ext cx="3503289" cy="22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1845" y="233197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ПОЛНОМОЧИЯ ПРЕЗИДЕНТА</a:t>
            </a: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В области 				              В области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внутренней 			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внешней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политики 			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политики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		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644" y="5517232"/>
            <a:ext cx="1279575" cy="8252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0161" y="1484784"/>
            <a:ext cx="45823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Верховным Главнокомандующим Вооруженными Силами Российской Федерации.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агрессии против Российской Федерации или непосредственной угрозы агрессии Президент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или в отдельных ее местностях военное положение с незамедлительным сообщением об этом Совету Федерации и Государственной Думе.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руководство внешней политикой Российской Федерации;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переговоры и подписывает международные договоры Российской Федерации.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" y="1484784"/>
            <a:ext cx="41582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согласительные процедуры для разрешения разногласий между органами государственной власти Российской Федерации и органами государственной власти субъектов Российской Федерации,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согласованного решения он может передать разрешение спора на рассмотрение соответствующего суда.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вправе приостанавливать действие актов органов исполнительной власти субъектов Российской Федерации в случае противоречия этих актов Конституции Российской Федерации и федеральным законам, международным обязательствам Российской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701718"/>
            <a:ext cx="2354465" cy="1518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540" y="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ИЗБИРАТЕЛЕЙ В РОССИИ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2095577"/>
              </p:ext>
            </p:extLst>
          </p:nvPr>
        </p:nvGraphicFramePr>
        <p:xfrm>
          <a:off x="1524000" y="1397000"/>
          <a:ext cx="609600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827584" y="4293096"/>
            <a:ext cx="4824536" cy="1656184"/>
            <a:chOff x="2231898" y="2593389"/>
            <a:chExt cx="3552080" cy="97948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231898" y="2593389"/>
              <a:ext cx="3552080" cy="97948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279713" y="2641204"/>
              <a:ext cx="3456450" cy="883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2 937 341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Times New Roman" panose="02020603050405020304" pitchFamily="18" charset="0"/>
                </a:rPr>
                <a:t>в Татарстане </a:t>
              </a:r>
              <a:endParaRPr lang="ru-RU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3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44550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Кто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такой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избиратель</a:t>
            </a:r>
            <a:r>
              <a:rPr lang="ru-RU" sz="6000" dirty="0" smtClean="0">
                <a:solidFill>
                  <a:srgbClr val="FF0000"/>
                </a:solidFill>
                <a:latin typeface="Archangelsk" pitchFamily="2" charset="0"/>
              </a:rPr>
              <a:t>?</a:t>
            </a:r>
            <a:endParaRPr lang="ru-RU" sz="6000" dirty="0">
              <a:solidFill>
                <a:srgbClr val="FF0000"/>
              </a:solidFill>
              <a:latin typeface="Archangels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068960"/>
            <a:ext cx="70619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Это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главный участник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избирательного процесса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32656"/>
            <a:ext cx="43252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С чего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начинаются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выборы</a:t>
            </a:r>
            <a:r>
              <a:rPr lang="ru-RU" sz="6000" dirty="0" smtClean="0">
                <a:solidFill>
                  <a:srgbClr val="FF0000"/>
                </a:solidFill>
                <a:latin typeface="Archangelsk" pitchFamily="2" charset="0"/>
              </a:rPr>
              <a:t>?</a:t>
            </a:r>
            <a:endParaRPr lang="ru-RU" sz="6000" dirty="0">
              <a:solidFill>
                <a:srgbClr val="FF0000"/>
              </a:solidFill>
              <a:latin typeface="Archangels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293096"/>
            <a:ext cx="6290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С назначения выборов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37518"/>
            <a:ext cx="240030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Система  избирательных комиссий в Татарстане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42610" y="332656"/>
            <a:ext cx="4869180" cy="5257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НАЗНАЧЕНИЕ ВЫБОРОВ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2900" y="731520"/>
            <a:ext cx="2400300" cy="3082962"/>
          </a:xfrm>
        </p:spPr>
        <p:txBody>
          <a:bodyPr>
            <a:normAutofit/>
          </a:bodyPr>
          <a:lstStyle/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000" dirty="0"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936771"/>
            <a:ext cx="46805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Выборы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Президента РФ назначаются 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Советом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Федерации Федерального Собрания. </a:t>
            </a: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Выборы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назначаются не позднее чем за 90 дней и не ранее чем за 100 дней до дня голосования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Выборы Президента РФ проводятся по единому федеральному избирательному округу, включающему всю территорию Российской Федерации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768"/>
            <a:ext cx="357675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8058" y="1256524"/>
            <a:ext cx="2563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Центральная избирательная комиссия Республики 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Татарстан;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65 территориальные избирательные комиссии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2818 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участковых 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избирательных комиссий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55" y="332656"/>
            <a:ext cx="82990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Сколько в РФ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зарегистрировано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changelsk" pitchFamily="2" charset="0"/>
              </a:rPr>
              <a:t>политических партий </a:t>
            </a:r>
            <a:r>
              <a:rPr lang="ru-RU" sz="6000" dirty="0" smtClean="0">
                <a:solidFill>
                  <a:srgbClr val="FF0000"/>
                </a:solidFill>
                <a:latin typeface="Archangelsk" pitchFamily="2" charset="0"/>
              </a:rPr>
              <a:t>?</a:t>
            </a:r>
            <a:endParaRPr lang="ru-RU" sz="6000" dirty="0">
              <a:solidFill>
                <a:srgbClr val="FF0000"/>
              </a:solidFill>
              <a:latin typeface="Archangels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3717032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</a:rPr>
              <a:t>71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734894" cy="62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60649"/>
            <a:ext cx="2400300" cy="43204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Законодательная база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54177" y="471099"/>
            <a:ext cx="4931990" cy="5257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КАК ИЗБИРАЕТСЯ ПРЕЗИДЕНТ РОССИИ ?</a:t>
            </a:r>
            <a:endParaRPr lang="ru-RU" sz="1800" b="1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2900" y="731520"/>
            <a:ext cx="2400300" cy="308296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rial Black" panose="020B0A04020102020204" pitchFamily="34" charset="0"/>
              </a:rPr>
              <a:t>Конституция России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rial Black" panose="020B0A04020102020204" pitchFamily="34" charset="0"/>
              </a:rPr>
              <a:t>Закон «Об </a:t>
            </a:r>
            <a:r>
              <a:rPr lang="ru-RU" b="1" dirty="0">
                <a:latin typeface="Arial Black" panose="020B0A04020102020204" pitchFamily="34" charset="0"/>
              </a:rPr>
              <a:t>основных гарантиях избирательных прав и права на участие в референдуме граждан Российской </a:t>
            </a:r>
            <a:r>
              <a:rPr lang="ru-RU" b="1" dirty="0" smtClean="0">
                <a:latin typeface="Arial Black" panose="020B0A04020102020204" pitchFamily="34" charset="0"/>
              </a:rPr>
              <a:t>Федерации» </a:t>
            </a:r>
            <a:r>
              <a:rPr lang="ru-RU" b="1" dirty="0">
                <a:latin typeface="Arial Black" panose="020B0A04020102020204" pitchFamily="34" charset="0"/>
              </a:rPr>
              <a:t>от 12.06.2002 N 67-ФЗ </a:t>
            </a:r>
            <a:endParaRPr lang="ru-RU" b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 Black" panose="020B0A04020102020204" pitchFamily="34" charset="0"/>
              </a:rPr>
              <a:t>Федеральный закон "О выборах Президента Российской Федерации" от 10.01.2003 N 19-ФЗ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34786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79912" y="1196752"/>
            <a:ext cx="46805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Кандидаты на должность Президента Российской Федерации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быть выдвинуты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политическими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партиями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порядке самовыдвижения.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Гражданин Российской Федерации может выдвинуть свою кандидатуру при условии поддержки его самовыдвижения группой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Президентом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Российской Федерации может быть избран гражданин Российской Федерации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моложе 35 лет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постоянно проживающий в Российской Федерации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менее 10 лет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60649"/>
            <a:ext cx="2400300" cy="43204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Законодательная база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85582" y="116632"/>
            <a:ext cx="4869180" cy="52578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ИМЕЕТ ПРАВА БЫТЬ ИЗБРАННЫМ</a:t>
            </a:r>
            <a:endParaRPr lang="ru-RU" sz="1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2900" y="731520"/>
            <a:ext cx="2400300" cy="308296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rial Black" panose="020B0A04020102020204" pitchFamily="34" charset="0"/>
              </a:rPr>
              <a:t>Конституция России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rial Black" panose="020B0A04020102020204" pitchFamily="34" charset="0"/>
              </a:rPr>
              <a:t>Закон «Об </a:t>
            </a:r>
            <a:r>
              <a:rPr lang="ru-RU" b="1" dirty="0">
                <a:latin typeface="Arial Black" panose="020B0A04020102020204" pitchFamily="34" charset="0"/>
              </a:rPr>
              <a:t>основных гарантиях избирательных прав и права на участие в референдуме граждан Российской </a:t>
            </a:r>
            <a:r>
              <a:rPr lang="ru-RU" b="1" dirty="0" smtClean="0">
                <a:latin typeface="Arial Black" panose="020B0A04020102020204" pitchFamily="34" charset="0"/>
              </a:rPr>
              <a:t>Федерации» </a:t>
            </a:r>
            <a:r>
              <a:rPr lang="ru-RU" b="1" dirty="0">
                <a:latin typeface="Arial Black" panose="020B0A04020102020204" pitchFamily="34" charset="0"/>
              </a:rPr>
              <a:t>от 12.06.2002 N 67-ФЗ </a:t>
            </a:r>
            <a:endParaRPr lang="ru-RU" b="1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 Black" panose="020B0A04020102020204" pitchFamily="34" charset="0"/>
              </a:rPr>
              <a:t>Федеральный закон "О выборах Президента Российской Федерации" от 10.01.2003 N 19-ФЗ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582" y="836712"/>
            <a:ext cx="4680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имеет права избирать Президента Российской Федерации и быть избранным Президентом Российской Федерации, участвовать в иных избирательных действиях гражданин Российской Федерации,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признанный судом недееспособным или содержащийся в местах лишения свободы по приговору суда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ражданин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Российской Федерации, занимающий на день официального опубликования (публикации) решения о назначении выборов Президента Российской Федерации должность Президента Российской Федерации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второй срок подряд.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Гражданин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имеющий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гражданство иностранного государства либо вид на жительство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или иной документ, подтверждающий право на постоянное проживание гражданина Российской Федерации на территории иностранного государства.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сужденный </a:t>
            </a:r>
            <a:r>
              <a:rPr lang="ru-RU" sz="12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 лишению свободы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совершение тяжкого преступления,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судимость которого снята или погашена - до истечения 10 лет со дня снятия или погашения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судимости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осужденный к лишению свободы за совершение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особо тяжкого преступления,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судимость которого снята или погашена, - до истечения 15 лет со дня снятия или погашения судимости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осужденный за совершение преступления экстремистской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направленности, др.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01" y="4606729"/>
            <a:ext cx="3503289" cy="22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78" y="260648"/>
            <a:ext cx="7543800" cy="11981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ВЫДВИЖЕНИЕ И РЕГИСТРАЦИЯ КАНДИДАТА В ПРЕЗИДЕНТЫ РОССИЙСКОЙ ФЕДЕРАЦИИ</a:t>
            </a:r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3310"/>
            <a:ext cx="7543801" cy="402336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Для поддержки самовыдвижения кандидата необходимо создать группу избирателей в количестве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менее 500 граждан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Российской Федерации, обладающих активным избирательным правом.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Кандидат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выдвинутый в порядке самовыдвижения, обязан собрать в свою поддержку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менее 300 тысяч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подписей избирателей, при этом на один субъект Российской Федерации должно приходиться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более 7500 подписей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избирателей, место жительства которых находится на территории данного субъекта Российской Федерации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олитическая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партия должна 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собрать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поддержку выдвинутого ею кандидата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менее 100 тысяч подписей избирателей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при этом на один субъект Российской Федерации должно приходиться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более 2500 подписей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избирателей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80" y="4678278"/>
            <a:ext cx="2304256" cy="151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5437256"/>
            <a:ext cx="252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Председатель ЦИК России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Памфилова Элла Александровна</a:t>
            </a:r>
            <a:endParaRPr lang="ru-RU" sz="11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4624" y="11663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Организаторы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0717"/>
            <a:ext cx="5795965" cy="3868843"/>
          </a:xfrm>
          <a:prstGeom prst="ellipse">
            <a:avLst/>
          </a:prstGeom>
        </p:spPr>
      </p:pic>
      <p:pic>
        <p:nvPicPr>
          <p:cNvPr id="7" name="Рисунок 6" descr="245014505_36455_8437550464176837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88840"/>
            <a:ext cx="1960189" cy="1935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494" y="43797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Центральная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Избирательная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Комиссия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Республики Татарстан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Республиканский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молодёжный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проект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 «Кадровый резерв» -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 </a:t>
            </a:r>
            <a:r>
              <a:rPr lang="ru-RU" b="1" u="sng" dirty="0" err="1" smtClean="0">
                <a:solidFill>
                  <a:srgbClr val="222222"/>
                </a:solidFill>
                <a:latin typeface="PT Sans"/>
              </a:rPr>
              <a:t>Бакшаев</a:t>
            </a:r>
            <a:r>
              <a:rPr lang="ru-RU" b="1" u="sng" dirty="0" smtClean="0">
                <a:solidFill>
                  <a:srgbClr val="222222"/>
                </a:solidFill>
                <a:latin typeface="PT Sans"/>
              </a:rPr>
              <a:t> Федор Артемович </a:t>
            </a:r>
          </a:p>
        </p:txBody>
      </p:sp>
    </p:spTree>
    <p:extLst>
      <p:ext uri="{BB962C8B-B14F-4D97-AF65-F5344CB8AC3E}">
        <p14:creationId xmlns:p14="http://schemas.microsoft.com/office/powerpoint/2010/main" val="42651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097" cy="1126171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ИЗБИРАТЕЛЬНЫЙ ФОНД КАНДИДАТА В ПРЕЗИДЕНТЫ РОССИЙСКОЙ ФЕДЕРАЦИИ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6768752" cy="4108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Избирательные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фонды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кандидатов (ИФК)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могут формироваться только за счет следующих денежных средств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собственных средств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кандидата (не более 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10 %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 предельной суммы всех расходов из средств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ИФК; 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средств, которые выделены кандидату выдвинувшей его политической партией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(не более 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50 %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 предельной суммы всех расходов из средств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ИФК; 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добровольных пожертвований граждан и юридических лиц в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размере (не более 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1,5%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</a:t>
            </a:r>
            <a:r>
              <a:rPr lang="ru-RU" sz="48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 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%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 предельной суммы всех расходов из средств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ИФК). 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Предельная сумма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всех расходов кандидата из средств его избирательного фонда не может превышать </a:t>
            </a:r>
            <a:r>
              <a:rPr lang="ru-RU" sz="48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400 миллионов рублей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endParaRPr lang="ru-RU" sz="48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Средства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избирательного фонда имеют целевое назначение и могут использоваться только на: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1) финансовое обеспечение организационно-технических мероприятий, направленных на сбор подписей избирателей в поддержку выдвижения кандидата, в том числе на оплату труда лиц, привлекаемых для сбора подписей избирателей;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2) предвыборную агитацию, а также на оплату работ (услуг) информационного и консультационного характера;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3) оплату других работ (услуг), выполненных (оказанных) гражданами Российской Федерации или юридическими лицами, а также иных расходов, непосредственно связанных с проведением кандидатами своей избирательной кампании.</a:t>
            </a:r>
          </a:p>
          <a:p>
            <a:endParaRPr lang="ru-RU" sz="140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8904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580" y="764704"/>
            <a:ext cx="74888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ГОЛОСУЕШЬ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ПЕРВЫЙ РАЗ?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461" y="4153210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94433"/>
            <a:ext cx="74888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Голосование на выборах Президента Российской Федерации проводится   </a:t>
            </a:r>
            <a:endParaRPr lang="ru-RU" sz="40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8.00 до 20.00 </a:t>
            </a:r>
            <a:r>
              <a:rPr lang="ru-RU" sz="4000" b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часов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</a:t>
            </a:r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местному </a:t>
            </a:r>
            <a: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времени </a:t>
            </a:r>
            <a:endParaRPr lang="ru-RU" sz="4000" b="1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2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5774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4888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НЕ ЗАБУДЬ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взять с собой  </a:t>
            </a:r>
            <a:r>
              <a:rPr lang="ru-RU" sz="5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паспорт!</a:t>
            </a:r>
            <a:endParaRPr lang="ru-RU" sz="5400" b="1" u="sng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9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546" y="4574339"/>
            <a:ext cx="2699926" cy="1741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704" y="-2553"/>
            <a:ext cx="79928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Голосование проводится путем внесения избирателем в избирательный бюллетень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любого знака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квадрат, относящийся к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кандидату,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пользу которого сделан выбор. Согласно п. 17 ст. 68 Федерального закона № 67-ФЗ, недействительными считаются избирательные бюллетени, которые не содержат отметок в квадратах или в которых число отметок в указанных квадратах превышает число отметок, установленное законом.</a:t>
            </a: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41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078" y="116632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624" y="4077072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2843808" y="908720"/>
            <a:ext cx="4104456" cy="3816424"/>
          </a:xfrm>
          <a:prstGeom prst="smileyFac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20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078" y="116632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5658" y="4126493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92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ердце 5"/>
          <p:cNvSpPr/>
          <p:nvPr/>
        </p:nvSpPr>
        <p:spPr>
          <a:xfrm>
            <a:off x="2915816" y="1196752"/>
            <a:ext cx="3888432" cy="38884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29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078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0259" y="4149080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01433"/>
            <a:ext cx="7992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80056"/>
            <a:ext cx="4536504" cy="30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05064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Испортил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избирательный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бюллетень…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Что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делать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77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952328" cy="1904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6408"/>
            <a:ext cx="83884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сли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 считает, что при заполнении бюллетеня допустил ошибку, он вправе обратиться к члену УИК, выдавшему бюллетень, с просьбой выдать ему новый бюллетень взамен испорченного. 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Член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УИК выдает избирателю новый бюллетень, делая при этом соответствующую отметку в списке избирателей напротив фамилии данного избирателя. 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Испорченный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бюллетень, на котором член УИК с правом решающего голоса делает соответствующую запись и заверяет ее своей подписью, заверяется также подписью секретаря УИК, после чего такой бюллетень незамедлительно погашается.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2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836712"/>
            <a:ext cx="45592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changelsk" pitchFamily="2" charset="0"/>
                <a:cs typeface="Aharoni" pitchFamily="2" charset="-79"/>
              </a:rPr>
              <a:t>Что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changelsk" pitchFamily="2" charset="0"/>
                <a:cs typeface="Aharoni" pitchFamily="2" charset="-79"/>
              </a:rPr>
              <a:t>решает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changelsk" pitchFamily="2" charset="0"/>
                <a:cs typeface="Aharoni" pitchFamily="2" charset="-79"/>
              </a:rPr>
              <a:t>мой голос?</a:t>
            </a:r>
            <a:endParaRPr lang="ru-RU" sz="6600" b="1" dirty="0">
              <a:solidFill>
                <a:srgbClr val="FF0000"/>
              </a:solidFill>
              <a:latin typeface="Archangelsk" pitchFamily="2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9921" y="4028907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836712"/>
            <a:ext cx="74888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 можешь сам заполнить избирательный бюллетень?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Что делать?  </a:t>
            </a:r>
            <a:endParaRPr lang="ru-RU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6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9" y="4523295"/>
            <a:ext cx="2699792" cy="1741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687" y="692696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не имеющий возможности самостоятельно расписаться в получении бюллетеня или заполнить бюллетень, принять участие в электронном голосовании,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вправе воспользоваться для этого помощью другого избирателя,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не являющегося членом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избирательной комиссии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зарегистрированным кандидатом, уполномоченным представителем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партии, кандидата, доверенным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лицом кандидата,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партии, наблюдателем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таком случае избиратель,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устно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извещает комиссию о своем намерении воспользоваться помощью для заполнения бюллетеня, участия в электронном голосовании. При этом в соответствующей (соответствующих) графе (графах) списка избирателей, участников референдума указываются фамилия, имя, отчество, серия и номер паспорта или документа, заменяющего паспорт, лица, оказывающего помощь избирателю, участнику референдума.</a:t>
            </a:r>
          </a:p>
          <a:p>
            <a:pPr algn="just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9325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828" y="4365104"/>
            <a:ext cx="2880320" cy="185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74888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ли проголосовать за </a:t>
            </a:r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брата, сестру, друга, подругу, знакомого…?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21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871" y="4365104"/>
            <a:ext cx="2808312" cy="1811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48883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ЗАПОМНИ!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избиратель голосует лично. Голосование за других избирателей, в том числе родственников, </a:t>
            </a:r>
            <a:endParaRPr lang="ru-RU" sz="36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не допускается!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169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871" y="4365104"/>
            <a:ext cx="2808312" cy="1811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Голосование по месту фактического нахождения?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348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871" y="4365104"/>
            <a:ext cx="2808312" cy="1811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Не забудь заранее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подать заявление!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08408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5774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Участие в выборах – право или обязанность?</a:t>
            </a: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02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9159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4656" y="4149080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Участие гражданина Российской Федерации в выборах и референдуме является свободным и добровольным. Никто не вправе оказывать воздействие на гражданина Российской Федерации с целью принудить его к участию или неучастию в выборах и референдуме либо воспрепятствовать его свободному волеизъявлению.</a:t>
            </a:r>
          </a:p>
          <a:p>
            <a:endParaRPr lang="ru-RU" sz="14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Arial Black" panose="020B0A04020102020204" pitchFamily="34" charset="0"/>
              </a:rPr>
              <a:t/>
            </a:r>
            <a:br>
              <a:rPr lang="ru-RU" sz="1600" dirty="0">
                <a:latin typeface="Arial Black" panose="020B0A04020102020204" pitchFamily="34" charset="0"/>
              </a:rPr>
            </a:b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5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992888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108" y="4149080"/>
            <a:ext cx="3384376" cy="218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826" y="763538"/>
            <a:ext cx="82809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ТВОЙ ГОЛОС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РЕШАЕТ! </a:t>
            </a:r>
            <a:endParaRPr lang="ru-RU" sz="96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81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52736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5698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95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Какой закон регулирует правовой статус Президента Российской Федерации?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77072"/>
            <a:ext cx="3503289" cy="22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87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КОГДА ЖДАТЬ РЕЗУЛЬТАТА ВЫБОРОВ 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4680520" cy="41084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Избирательная комиссия субъекта Российской Федерации не позднее чем через две недели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дня голосования осуществляет официальное опубликование данных, содержащихся в протоколах всех территориальных избирательных комиссий об итогах голосования и соответствующих сводных таблицах, в региональных государственных периодических печатных изданиях.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Официальное опубликование результатов выборов Президента Российской Федерации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данных о числе голосов избирателей, полученных каждым из зарегистрированных кандидатов,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Центральной избирательной комиссией Российской Федерации в течение трех дней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дня подписания ею протокола о результатах выборов Президента Российской Федерации.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десяти дней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дня подписания Центральной избирательной комиссией Российской Федерации протокола о результатах выборов Президента Российской Федерации данная комиссия в своем официальном печатном органе официально опубликовывает полные данные протоколов всех избирательных комиссий субъектов Российской Федерации. </a:t>
            </a:r>
          </a:p>
          <a:p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 Республики Татарстан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42" y="3731277"/>
            <a:ext cx="3744998" cy="256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67" y="1556792"/>
            <a:ext cx="3779911" cy="208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2356" y="4149080"/>
            <a:ext cx="3391644" cy="2187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Конституция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70892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Конституционно-правовой статус главы государства определен в </a:t>
            </a:r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 главе </a:t>
            </a:r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Конституции Российской Федерации, которая содержит 14 статей, определяющих его статус и полномочия.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8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0608" y="-239891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Президент – это: </a:t>
            </a:r>
            <a:endParaRPr lang="ru-RU" sz="4000" b="1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62345" y="3466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PT Sans"/>
              </a:rPr>
              <a:t>Глава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222222"/>
                </a:solidFill>
                <a:latin typeface="PT Sans"/>
              </a:rPr>
              <a:t>государства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46490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PT Sans"/>
              </a:rPr>
              <a:t>Гарант </a:t>
            </a:r>
            <a:endParaRPr lang="ru-RU" b="1" dirty="0" smtClean="0">
              <a:solidFill>
                <a:srgbClr val="222222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Конституции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Российской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Федерации</a:t>
            </a:r>
            <a:r>
              <a:rPr lang="ru-RU" b="1" dirty="0">
                <a:solidFill>
                  <a:srgbClr val="222222"/>
                </a:solidFill>
                <a:latin typeface="PT Sans"/>
              </a:rPr>
              <a:t>, </a:t>
            </a:r>
            <a:endParaRPr lang="ru-RU" b="1" dirty="0" smtClean="0">
              <a:solidFill>
                <a:srgbClr val="222222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прав </a:t>
            </a:r>
            <a:r>
              <a:rPr lang="ru-RU" b="1" dirty="0">
                <a:solidFill>
                  <a:srgbClr val="222222"/>
                </a:solidFill>
                <a:latin typeface="PT Sans"/>
              </a:rPr>
              <a:t>и свобод </a:t>
            </a:r>
            <a:endParaRPr lang="ru-RU" b="1" dirty="0" smtClean="0">
              <a:solidFill>
                <a:srgbClr val="222222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человека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и гражданина</a:t>
            </a:r>
            <a:r>
              <a:rPr lang="ru-RU" b="1" dirty="0">
                <a:solidFill>
                  <a:srgbClr val="222222"/>
                </a:solidFill>
                <a:latin typeface="PT Sans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7823" y="34670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PT Sans"/>
              </a:rPr>
              <a:t>Представляет </a:t>
            </a:r>
            <a:endParaRPr lang="ru-RU" b="1" dirty="0" smtClean="0">
              <a:solidFill>
                <a:srgbClr val="222222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Российскую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Федерацию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внутри страны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и в </a:t>
            </a:r>
            <a:r>
              <a:rPr lang="ru-RU" b="1" dirty="0">
                <a:solidFill>
                  <a:srgbClr val="222222"/>
                </a:solidFill>
                <a:latin typeface="PT Sans"/>
              </a:rPr>
              <a:t>международных </a:t>
            </a:r>
            <a:endParaRPr lang="ru-RU" b="1" dirty="0" smtClean="0">
              <a:solidFill>
                <a:srgbClr val="222222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отношениях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56132" y="347968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PT Sans"/>
              </a:rPr>
              <a:t>Определяет </a:t>
            </a:r>
            <a:endParaRPr lang="ru-RU" b="1" dirty="0" smtClean="0">
              <a:solidFill>
                <a:srgbClr val="222222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основные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направления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внутренней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и </a:t>
            </a:r>
            <a:r>
              <a:rPr lang="ru-RU" b="1" dirty="0">
                <a:solidFill>
                  <a:srgbClr val="222222"/>
                </a:solidFill>
                <a:latin typeface="PT Sans"/>
              </a:rPr>
              <a:t>внешней </a:t>
            </a:r>
            <a:endParaRPr lang="ru-RU" b="1" dirty="0" smtClean="0">
              <a:solidFill>
                <a:srgbClr val="222222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политики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PT Sans"/>
              </a:rPr>
              <a:t>государства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4021"/>
            <a:ext cx="1200329" cy="12003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80" y="1884021"/>
            <a:ext cx="1148055" cy="11480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31" y="1813137"/>
            <a:ext cx="1292983" cy="12929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51" y="1809976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463" y="5517232"/>
            <a:ext cx="1243063" cy="80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104" y="692696"/>
            <a:ext cx="8064896" cy="48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17290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ПОЛНОМОЧИЯ ПО СОЗДАНИЮ И ФОРМИРОВАНИЮ ГОСУДАРСТВЕННЫХ ОРГАНОВ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Председателя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должность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 Российской Федерации, федеральных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кандидатуру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назначения на должность Председателя Центрального банка Российской Федерации;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Администрацию Президента Российской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6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463" y="5517232"/>
            <a:ext cx="1243063" cy="80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104" y="692696"/>
            <a:ext cx="8064896" cy="48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817290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ПОЛНОМОЧИЯ ПО СОЗДАНИЮ И ФОРМИРОВАНИЮ ГОСУДАРСТВЕННЫХ ОРГАНОВ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освобождает полномочных представителей Президента Российской Федерации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кандидатуры для назначения на должность Генерального прокурора Российской Федерации и его заместителей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кандидатуры для назначения на должность судей Конституционного Суда Российской Федерации, Верховного Суда Российской Федерации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и возглавляет Совет Безопасности Российской Федерации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6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463" y="5517232"/>
            <a:ext cx="1243063" cy="80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9104" y="692696"/>
            <a:ext cx="8064896" cy="48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17290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ПОЛНОМОЧИЯ ПО СОЗДАНИЮ И ФОРМИРОВАНИЮ ГОСУДАРСТВЕННЫХ ОРГАНОВ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военную доктрину Российской Федерации;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освобождает высшее командование Вооруженных Сил Российской Федерации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и отзывает после консультаций с соответствующими комитетами или комиссиями палат Федерального Собрания дипломатических представителей Российской Федерации в иностранных государствах и международных организациях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Государственной Думы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обнародует федеральные законы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6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9299</TotalTime>
  <Words>1599</Words>
  <Application>Microsoft Office PowerPoint</Application>
  <PresentationFormat>Экран (4:3)</PresentationFormat>
  <Paragraphs>266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Aharoni</vt:lpstr>
      <vt:lpstr>Archangelsk</vt:lpstr>
      <vt:lpstr>Arial</vt:lpstr>
      <vt:lpstr>Arial Black</vt:lpstr>
      <vt:lpstr>Calibri</vt:lpstr>
      <vt:lpstr>Calibri Light</vt:lpstr>
      <vt:lpstr>PT Sans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 избирательных комиссий в Татарстане </vt:lpstr>
      <vt:lpstr>Презентация PowerPoint</vt:lpstr>
      <vt:lpstr>Презентация PowerPoint</vt:lpstr>
      <vt:lpstr>Законодательная база </vt:lpstr>
      <vt:lpstr>Законодательная база </vt:lpstr>
      <vt:lpstr>ВЫДВИЖЕНИЕ И РЕГИСТРАЦИЯ КАНДИДАТА В ПРЕЗИДЕНТЫ РОССИЙСКОЙ ФЕДЕРАЦИИ</vt:lpstr>
      <vt:lpstr>ИЗБИРАТЕЛЬНЫЙ ФОНД КАНДИДАТА В ПРЕЗИДЕНТЫ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ЖДАТЬ РЕЗУЛЬТАТА ВЫБОРОВ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имени М.В.Ломносова</dc:title>
  <dc:creator>user</dc:creator>
  <cp:lastModifiedBy>TIK</cp:lastModifiedBy>
  <cp:revision>346</cp:revision>
  <cp:lastPrinted>2017-12-02T12:20:27Z</cp:lastPrinted>
  <dcterms:created xsi:type="dcterms:W3CDTF">2016-05-14T15:40:55Z</dcterms:created>
  <dcterms:modified xsi:type="dcterms:W3CDTF">2018-02-12T13:34:10Z</dcterms:modified>
</cp:coreProperties>
</file>